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9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9FD9A"/>
    <a:srgbClr val="FB6B75"/>
    <a:srgbClr val="FACAD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1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2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3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7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8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9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2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3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4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5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6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  <p:sp>
        <p:nvSpPr>
          <p:cNvPr id="37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8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9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0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21A024A-CAFD-4E0D-A583-6DA890BA807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7DE333-3D20-428F-8906-255267C0988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E01FE6-0835-4DD0-AC78-678932EEDF3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D7B7C-9F5A-431F-A353-F6FD2F9770B7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D836E2-74B2-47C0-BED2-2DA0969108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F3384-DBBB-4766-B4DC-D1D60B4DE86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3A763-A986-4C1A-85B1-6E5CBC97882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8167CE-0CA7-4C7F-B42E-096598908EA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79683-5DEA-4B67-8674-B3EF9BAA748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94FC2-EF4B-4288-A03D-514436BA622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4B2856-BB64-4310-9FE7-6261664DE2F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/>
            </a:lvl1pPr>
          </a:lstStyle>
          <a:p>
            <a:pPr>
              <a:defRPr/>
            </a:pPr>
            <a:fld id="{B59BB892-7C2B-4CA4-A2F8-567A099B265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grpSp>
        <p:nvGrpSpPr>
          <p:cNvPr id="1032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79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1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1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1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79" cy="79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1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1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79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1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1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1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1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79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79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79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2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79" cy="79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79" cy="79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413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79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  <a:cs typeface="+mn-cs"/>
        </a:defRPr>
      </a:lvl2pPr>
      <a:lvl3pPr marL="987425" indent="-2936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  <a:cs typeface="+mn-cs"/>
        </a:defRPr>
      </a:lvl3pPr>
      <a:lvl4pPr marL="1281113" indent="-2921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1598613" indent="-315913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file:///C:\Documents%20and%20Settings\user\My%20Documents\Teaching%20wrokshop%20research%20Al%20Bayan\Al%20Bayan%20research%20Gantt.doc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en-US" sz="5000" smtClean="0"/>
              <a:t>Course:</a:t>
            </a:r>
            <a:br>
              <a:rPr lang="en-US" sz="5000" smtClean="0"/>
            </a:br>
            <a:r>
              <a:rPr lang="en-US" sz="5000" smtClean="0"/>
              <a:t>Fundamentals of Research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3400" dirty="0" smtClean="0"/>
              <a:t>Part </a:t>
            </a:r>
            <a:r>
              <a:rPr lang="en-US" sz="3400" dirty="0" smtClean="0"/>
              <a:t>II: Data Collection</a:t>
            </a:r>
            <a:endParaRPr lang="en-US" sz="3400" dirty="0" smtClean="0"/>
          </a:p>
          <a:p>
            <a:pPr eaLnBrk="1" hangingPunct="1"/>
            <a:r>
              <a:rPr lang="en-US" sz="3400" dirty="0" smtClean="0"/>
              <a:t>Workshop </a:t>
            </a:r>
            <a:r>
              <a:rPr lang="en-US" sz="3400" dirty="0" smtClean="0"/>
              <a:t>6</a:t>
            </a:r>
            <a:endParaRPr lang="en-US" sz="3400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Research               Structure of </a:t>
            </a:r>
            <a:br>
              <a:rPr lang="en-US" smtClean="0"/>
            </a:br>
            <a:r>
              <a:rPr lang="en-US" smtClean="0"/>
              <a:t>process                  the research</a:t>
            </a:r>
          </a:p>
        </p:txBody>
      </p:sp>
      <p:sp>
        <p:nvSpPr>
          <p:cNvPr id="1229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100" smtClean="0">
                <a:solidFill>
                  <a:srgbClr val="FB6B75"/>
                </a:solidFill>
              </a:rPr>
              <a:t>Data collection: desk research for secondary data</a:t>
            </a:r>
            <a:endParaRPr lang="en-US" sz="2200" smtClean="0">
              <a:solidFill>
                <a:srgbClr val="FB6B75"/>
              </a:solidFill>
            </a:endParaRPr>
          </a:p>
          <a:p>
            <a:pPr eaLnBrk="1" hangingPunct="1"/>
            <a:r>
              <a:rPr lang="en-US" sz="2200" smtClean="0">
                <a:solidFill>
                  <a:srgbClr val="FB6B75"/>
                </a:solidFill>
              </a:rPr>
              <a:t>Data collection: surveys/interviews for primary data</a:t>
            </a:r>
          </a:p>
          <a:p>
            <a:pPr eaLnBrk="1" hangingPunct="1"/>
            <a:r>
              <a:rPr lang="en-US" sz="2200" smtClean="0">
                <a:solidFill>
                  <a:srgbClr val="FB6B75"/>
                </a:solidFill>
              </a:rPr>
              <a:t>Design questionnaire</a:t>
            </a:r>
          </a:p>
          <a:p>
            <a:pPr eaLnBrk="1" hangingPunct="1"/>
            <a:r>
              <a:rPr lang="en-US" sz="2200" smtClean="0">
                <a:solidFill>
                  <a:srgbClr val="69FD9A"/>
                </a:solidFill>
              </a:rPr>
              <a:t>Categorizing data</a:t>
            </a:r>
          </a:p>
          <a:p>
            <a:pPr eaLnBrk="1" hangingPunct="1"/>
            <a:r>
              <a:rPr lang="en-US" sz="2200" smtClean="0">
                <a:solidFill>
                  <a:srgbClr val="69FD9A"/>
                </a:solidFill>
              </a:rPr>
              <a:t>Analyzing/interpreting data (E.g. SPSS programme)</a:t>
            </a:r>
          </a:p>
          <a:p>
            <a:pPr eaLnBrk="1" hangingPunct="1"/>
            <a:r>
              <a:rPr lang="en-US" sz="2200" smtClean="0"/>
              <a:t>Presenting data</a:t>
            </a:r>
          </a:p>
          <a:p>
            <a:pPr eaLnBrk="1" hangingPunct="1"/>
            <a:r>
              <a:rPr lang="en-US" sz="2200" smtClean="0"/>
              <a:t>Research writing</a:t>
            </a:r>
          </a:p>
          <a:p>
            <a:pPr eaLnBrk="1" hangingPunct="1">
              <a:buFont typeface="Wingdings" pitchFamily="2" charset="2"/>
              <a:buNone/>
            </a:pPr>
            <a:endParaRPr lang="en-US" sz="2200" smtClean="0"/>
          </a:p>
        </p:txBody>
      </p:sp>
      <p:sp>
        <p:nvSpPr>
          <p:cNvPr id="12292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2200" smtClean="0">
                <a:solidFill>
                  <a:srgbClr val="FB6B75"/>
                </a:solidFill>
              </a:rPr>
              <a:t>Findings (5)</a:t>
            </a:r>
          </a:p>
          <a:p>
            <a:pPr eaLnBrk="1" hangingPunct="1"/>
            <a:r>
              <a:rPr lang="en-US" sz="2200" smtClean="0">
                <a:solidFill>
                  <a:srgbClr val="69FD9A"/>
                </a:solidFill>
              </a:rPr>
              <a:t>Discussion (6)</a:t>
            </a:r>
            <a:endParaRPr lang="en-US" sz="2200" smtClean="0"/>
          </a:p>
          <a:p>
            <a:pPr eaLnBrk="1" hangingPunct="1"/>
            <a:r>
              <a:rPr lang="en-US" sz="2200" smtClean="0"/>
              <a:t>Conclusion (7)</a:t>
            </a:r>
          </a:p>
          <a:p>
            <a:pPr eaLnBrk="1" hangingPunct="1"/>
            <a:r>
              <a:rPr lang="en-US" sz="2200" smtClean="0"/>
              <a:t>References (10)</a:t>
            </a:r>
          </a:p>
          <a:p>
            <a:pPr eaLnBrk="1" hangingPunct="1"/>
            <a:r>
              <a:rPr lang="en-US" sz="2200" smtClean="0"/>
              <a:t>Bibliography (11)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Reading a research paper</a:t>
            </a:r>
            <a:br>
              <a:rPr lang="en-US" smtClean="0"/>
            </a:br>
            <a:endParaRPr lang="en-US" smtClean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   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Activity sheet 2</a:t>
            </a:r>
          </a:p>
          <a:p>
            <a:pPr algn="ctr" eaLnBrk="1" hangingPunct="1">
              <a:buFont typeface="Wingdings" pitchFamily="2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Homework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</a:pPr>
            <a:endParaRPr lang="en-US" smtClean="0"/>
          </a:p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Activity sheet 4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6100" smtClean="0"/>
              <a:t>Thank you</a:t>
            </a:r>
          </a:p>
        </p:txBody>
      </p:sp>
      <p:sp>
        <p:nvSpPr>
          <p:cNvPr id="1536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3400" smtClean="0"/>
              <a:t>Questions?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Objectives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Explain what is meant by observation.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Identify different observation method structure.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Determine the advantages and disadvantages of observation.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Determine the advantages and disadvantages of observation recording time.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Design a simple observation form.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en-GB" sz="2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Understand the ethical issues of recording observation.</a:t>
            </a:r>
            <a:endParaRPr lang="en-US" sz="2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Do you remember </a:t>
            </a:r>
            <a:r>
              <a:rPr lang="en-US" dirty="0" smtClean="0"/>
              <a:t>research process?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4000" dirty="0" smtClean="0"/>
              <a:t>List the steps of doing research.</a:t>
            </a:r>
            <a:endParaRPr lang="en-US" sz="4000" dirty="0" smtClean="0"/>
          </a:p>
          <a:p>
            <a:pPr eaLnBrk="1" hangingPunct="1">
              <a:buFont typeface="Wingdings" pitchFamily="2" charset="2"/>
              <a:buNone/>
            </a:pPr>
            <a:endParaRPr lang="en-US" sz="40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Different way to </a:t>
            </a:r>
            <a:r>
              <a:rPr lang="en-US" dirty="0" smtClean="0"/>
              <a:t>collect data</a:t>
            </a:r>
            <a:endParaRPr lang="en-US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600" dirty="0" smtClean="0"/>
              <a:t>Observation </a:t>
            </a:r>
            <a:r>
              <a:rPr lang="en-US" sz="3600" dirty="0" smtClean="0"/>
              <a:t>Techniques</a:t>
            </a:r>
            <a:r>
              <a:rPr lang="en-US" sz="3600" dirty="0" smtClean="0"/>
              <a:t>.</a:t>
            </a:r>
          </a:p>
          <a:p>
            <a:pPr eaLnBrk="1" hangingPunct="1"/>
            <a:r>
              <a:rPr lang="en-US" sz="3600" dirty="0" smtClean="0"/>
              <a:t>Questionnaires and Surveys.</a:t>
            </a:r>
          </a:p>
          <a:p>
            <a:pPr eaLnBrk="1" hangingPunct="1"/>
            <a:r>
              <a:rPr lang="en-US" sz="3600" dirty="0" smtClean="0"/>
              <a:t>Interview </a:t>
            </a:r>
            <a:r>
              <a:rPr lang="en-US" sz="3600" dirty="0" smtClean="0"/>
              <a:t>Techniques</a:t>
            </a:r>
            <a:r>
              <a:rPr lang="en-US" sz="3600" dirty="0" smtClean="0"/>
              <a:t>.</a:t>
            </a:r>
          </a:p>
          <a:p>
            <a:pPr eaLnBrk="1" hangingPunct="1"/>
            <a:r>
              <a:rPr lang="en-US" sz="3600" dirty="0" smtClean="0"/>
              <a:t>Experimental Techniques.</a:t>
            </a:r>
            <a:endParaRPr lang="en-US" dirty="0" smtClean="0"/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Observation</a:t>
            </a:r>
            <a:endParaRPr lang="en-US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None/>
            </a:pPr>
            <a:endParaRPr lang="en-US" sz="4000" dirty="0" smtClean="0"/>
          </a:p>
          <a:p>
            <a:pPr algn="ctr" eaLnBrk="1" hangingPunct="1">
              <a:buNone/>
            </a:pPr>
            <a:endParaRPr lang="en-US" sz="4000" dirty="0" smtClean="0"/>
          </a:p>
          <a:p>
            <a:pPr algn="ctr" eaLnBrk="1" hangingPunct="1">
              <a:buNone/>
            </a:pPr>
            <a:r>
              <a:rPr lang="en-US" sz="4000" dirty="0" smtClean="0"/>
              <a:t>What do you see?</a:t>
            </a:r>
            <a:endParaRPr lang="en-US" sz="40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Observation</a:t>
            </a:r>
            <a:endParaRPr lang="en-US" dirty="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3200" b="1" dirty="0" smtClean="0"/>
              <a:t>Bad research: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dirty="0" smtClean="0"/>
              <a:t>    </a:t>
            </a:r>
            <a:r>
              <a:rPr lang="en-US" sz="2800" dirty="0" smtClean="0"/>
              <a:t>1. no knowledge added</a:t>
            </a:r>
          </a:p>
          <a:p>
            <a:pPr eaLnBrk="1" hangingPunct="1">
              <a:buFont typeface="Wingdings" pitchFamily="2" charset="2"/>
              <a:buNone/>
            </a:pPr>
            <a:r>
              <a:rPr lang="en-US" sz="2800" dirty="0" smtClean="0"/>
              <a:t>    2.</a:t>
            </a:r>
            <a:r>
              <a:rPr lang="en-US" dirty="0" smtClean="0"/>
              <a:t> just a replication</a:t>
            </a:r>
          </a:p>
          <a:p>
            <a:pPr eaLnBrk="1" hangingPunct="1">
              <a:buFont typeface="Wingdings" pitchFamily="2" charset="2"/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of the research paper 1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Title (1)</a:t>
            </a:r>
          </a:p>
          <a:p>
            <a:pPr eaLnBrk="1" hangingPunct="1"/>
            <a:r>
              <a:rPr lang="en-US" smtClean="0"/>
              <a:t>Abstract (8)</a:t>
            </a:r>
          </a:p>
          <a:p>
            <a:pPr eaLnBrk="1" hangingPunct="1"/>
            <a:r>
              <a:rPr lang="en-US" smtClean="0"/>
              <a:t>Content (9)</a:t>
            </a:r>
          </a:p>
          <a:p>
            <a:pPr eaLnBrk="1" hangingPunct="1"/>
            <a:r>
              <a:rPr lang="en-US" smtClean="0"/>
              <a:t>Introduction (3)</a:t>
            </a:r>
          </a:p>
          <a:p>
            <a:pPr eaLnBrk="1" hangingPunct="1"/>
            <a:r>
              <a:rPr lang="en-US" smtClean="0"/>
              <a:t>Literature review (Record keeping) (2)</a:t>
            </a:r>
          </a:p>
          <a:p>
            <a:pPr eaLnBrk="1" hangingPunct="1"/>
            <a:r>
              <a:rPr lang="en-US" smtClean="0"/>
              <a:t>Methodology (4)</a:t>
            </a:r>
          </a:p>
          <a:p>
            <a:pPr eaLnBrk="1" hangingPunct="1"/>
            <a:r>
              <a:rPr lang="en-US" smtClean="0"/>
              <a:t>Findings (5)</a:t>
            </a:r>
          </a:p>
          <a:p>
            <a:pPr eaLnBrk="1" hangingPunct="1"/>
            <a:r>
              <a:rPr lang="en-US" smtClean="0"/>
              <a:t>Discussion (6)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Structure of the research paper 2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Conclusion (7)</a:t>
            </a:r>
          </a:p>
          <a:p>
            <a:pPr eaLnBrk="1" hangingPunct="1"/>
            <a:r>
              <a:rPr lang="en-US" smtClean="0"/>
              <a:t>References (10)</a:t>
            </a:r>
          </a:p>
          <a:p>
            <a:pPr eaLnBrk="1" hangingPunct="1"/>
            <a:r>
              <a:rPr lang="en-US" smtClean="0"/>
              <a:t>Bibliography (11)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Research               Structure of </a:t>
            </a:r>
            <a:br>
              <a:rPr lang="en-US" smtClean="0"/>
            </a:br>
            <a:r>
              <a:rPr lang="en-US" smtClean="0"/>
              <a:t>process                  the research</a:t>
            </a:r>
          </a:p>
        </p:txBody>
      </p:sp>
      <p:sp>
        <p:nvSpPr>
          <p:cNvPr id="11267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en-US" sz="2500" smtClean="0">
                <a:solidFill>
                  <a:schemeClr val="accent1"/>
                </a:solidFill>
              </a:rPr>
              <a:t>Topic/issue</a:t>
            </a:r>
          </a:p>
          <a:p>
            <a:pPr eaLnBrk="1" hangingPunct="1"/>
            <a:r>
              <a:rPr lang="en-US" sz="2500" smtClean="0">
                <a:solidFill>
                  <a:schemeClr val="accent1"/>
                </a:solidFill>
              </a:rPr>
              <a:t>Research question/statements/assumption…</a:t>
            </a:r>
          </a:p>
          <a:p>
            <a:pPr eaLnBrk="1" hangingPunct="1"/>
            <a:r>
              <a:rPr lang="en-US" sz="2400" smtClean="0"/>
              <a:t>Research proposal</a:t>
            </a:r>
          </a:p>
          <a:p>
            <a:pPr eaLnBrk="1" hangingPunct="1"/>
            <a:r>
              <a:rPr lang="en-US" sz="2400" smtClean="0"/>
              <a:t>Hypotheses</a:t>
            </a:r>
          </a:p>
          <a:p>
            <a:pPr eaLnBrk="1" hangingPunct="1"/>
            <a:r>
              <a:rPr lang="en-US" sz="2500" smtClean="0">
                <a:solidFill>
                  <a:schemeClr val="hlink"/>
                </a:solidFill>
              </a:rPr>
              <a:t>Conceptual framework</a:t>
            </a:r>
          </a:p>
          <a:p>
            <a:pPr eaLnBrk="1" hangingPunct="1"/>
            <a:r>
              <a:rPr lang="en-US" sz="2500" smtClean="0">
                <a:solidFill>
                  <a:srgbClr val="FACAD1"/>
                </a:solidFill>
              </a:rPr>
              <a:t>Methodology</a:t>
            </a:r>
          </a:p>
          <a:p>
            <a:pPr eaLnBrk="1" hangingPunct="1"/>
            <a:r>
              <a:rPr lang="en-US" sz="2400" smtClean="0"/>
              <a:t>Time frame (E.g. </a:t>
            </a:r>
            <a:r>
              <a:rPr lang="en-US" sz="2400" smtClean="0">
                <a:hlinkClick r:id="rId2" action="ppaction://hlinkfile"/>
              </a:rPr>
              <a:t>Gantt</a:t>
            </a:r>
            <a:r>
              <a:rPr lang="en-US" sz="2400" smtClean="0"/>
              <a:t> chart)</a:t>
            </a:r>
          </a:p>
          <a:p>
            <a:pPr eaLnBrk="1" hangingPunct="1">
              <a:buFont typeface="Wingdings" pitchFamily="2" charset="2"/>
              <a:buNone/>
            </a:pPr>
            <a:endParaRPr lang="en-US" sz="2600" smtClean="0"/>
          </a:p>
        </p:txBody>
      </p:sp>
      <p:sp>
        <p:nvSpPr>
          <p:cNvPr id="1126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en-US" sz="2600" smtClean="0">
                <a:solidFill>
                  <a:schemeClr val="accent1"/>
                </a:solidFill>
              </a:rPr>
              <a:t>Title (1)</a:t>
            </a:r>
          </a:p>
          <a:p>
            <a:pPr eaLnBrk="1" hangingPunct="1"/>
            <a:r>
              <a:rPr lang="en-US" sz="2600" smtClean="0"/>
              <a:t>Abstract (8)</a:t>
            </a:r>
          </a:p>
          <a:p>
            <a:pPr eaLnBrk="1" hangingPunct="1"/>
            <a:r>
              <a:rPr lang="en-US" sz="2600" smtClean="0"/>
              <a:t>Content (9)</a:t>
            </a:r>
          </a:p>
          <a:p>
            <a:pPr eaLnBrk="1" hangingPunct="1"/>
            <a:r>
              <a:rPr lang="en-US" sz="2600" smtClean="0"/>
              <a:t>Introduction (3)</a:t>
            </a:r>
          </a:p>
          <a:p>
            <a:pPr eaLnBrk="1" hangingPunct="1"/>
            <a:r>
              <a:rPr lang="en-US" sz="2600" smtClean="0">
                <a:solidFill>
                  <a:schemeClr val="hlink"/>
                </a:solidFill>
              </a:rPr>
              <a:t>Literature review (Record keeping) (2)</a:t>
            </a:r>
          </a:p>
          <a:p>
            <a:pPr eaLnBrk="1" hangingPunct="1"/>
            <a:r>
              <a:rPr lang="en-US" sz="2600" smtClean="0">
                <a:solidFill>
                  <a:srgbClr val="FACAD1"/>
                </a:solidFill>
              </a:rPr>
              <a:t>Methodology (4)</a:t>
            </a:r>
          </a:p>
          <a:p>
            <a:pPr eaLnBrk="1" hangingPunct="1"/>
            <a:endParaRPr lang="en-US" sz="2600" smtClean="0">
              <a:solidFill>
                <a:srgbClr val="69FD9A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twork">
  <a:themeElements>
    <a:clrScheme name="Network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Network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twork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twork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twork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288</TotalTime>
  <Words>289</Words>
  <Application>Microsoft Office PowerPoint</Application>
  <PresentationFormat>On-screen Show (4:3)</PresentationFormat>
  <Paragraphs>77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Wingdings</vt:lpstr>
      <vt:lpstr>Calibri</vt:lpstr>
      <vt:lpstr>Times New Roman</vt:lpstr>
      <vt:lpstr>Network</vt:lpstr>
      <vt:lpstr>Course: Fundamentals of Research</vt:lpstr>
      <vt:lpstr>Objectives</vt:lpstr>
      <vt:lpstr>Do you remember research process?</vt:lpstr>
      <vt:lpstr>Different way to collect data</vt:lpstr>
      <vt:lpstr>Observation</vt:lpstr>
      <vt:lpstr>Observation</vt:lpstr>
      <vt:lpstr>Structure of the research paper 1</vt:lpstr>
      <vt:lpstr>Structure of the research paper 2</vt:lpstr>
      <vt:lpstr>Research               Structure of  process                  the research</vt:lpstr>
      <vt:lpstr>Research               Structure of  process                  the research</vt:lpstr>
      <vt:lpstr>Reading a research paper </vt:lpstr>
      <vt:lpstr>Homework</vt:lpstr>
      <vt:lpstr>Thank you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Course: Fundamentals of Research</dc:title>
  <dc:creator>user</dc:creator>
  <cp:lastModifiedBy>ameena.amir</cp:lastModifiedBy>
  <cp:revision>16</cp:revision>
  <dcterms:created xsi:type="dcterms:W3CDTF">2008-03-13T16:26:51Z</dcterms:created>
  <dcterms:modified xsi:type="dcterms:W3CDTF">2008-04-21T06:30:39Z</dcterms:modified>
</cp:coreProperties>
</file>